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7.xml" ContentType="application/vnd.openxmlformats-officedocument.presentationml.slide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strictFirstAndLastChars="0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slides/slide7.xml" Type="http://schemas.openxmlformats.org/officeDocument/2006/relationships/slide" Id="rId12"/><Relationship Target="slides/slide8.xml" Type="http://schemas.openxmlformats.org/officeDocument/2006/relationships/slide" Id="rId13"/><Relationship Target="theme/theme3.xml" Type="http://schemas.openxmlformats.org/officeDocument/2006/relationships/theme" Id="rId1"/><Relationship Target="slideMasters/slideMaster1.xml" Type="http://schemas.openxmlformats.org/officeDocument/2006/relationships/slideMaster" Id="rId4"/><Relationship Target="slides/slide5.xml" Type="http://schemas.openxmlformats.org/officeDocument/2006/relationships/slide" Id="rId10"/><Relationship Target="tableStyles.xml" Type="http://schemas.openxmlformats.org/officeDocument/2006/relationships/tableStyles" Id="rId3"/><Relationship Target="slides/slide6.xml" Type="http://schemas.openxmlformats.org/officeDocument/2006/relationships/slide" Id="rId11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media/image00.jpg>
</file>

<file path=ppt/media/image01.jpg>
</file>

<file path=ppt/media/image02.jpg>
</file>

<file path=ppt/notesMasters/_rels/notes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8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9" name="Shape 7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0" name="Shape 80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85" name="Shape 8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6" name="Shape 86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87" name="Shape 8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91" name="Shape 9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2" name="Shape 9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98" name="Shape 9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9" name="Shape 99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04" name="Shape 10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5" name="Shape 105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06" name="Shape 106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09" name="Shape 10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0" name="Shape 110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11" name="Shape 11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16" name="Shape 11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7" name="Shape 117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18" name="Shape 11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http://www.history.com/topics/sally-hemings</a:t>
            </a: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22" name="Shape 12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3" name="Shape 123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24" name="Shape 12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8" name="Shape 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" name="Shape 9"/>
          <p:cNvSpPr/>
          <p:nvPr/>
        </p:nvSpPr>
        <p:spPr>
          <a:xfrm>
            <a:off y="1200150" x="0"/>
            <a:ext cy="2743199" cx="9144000"/>
          </a:xfrm>
          <a:prstGeom prst="rect">
            <a:avLst/>
          </a:prstGeom>
          <a:solidFill>
            <a:schemeClr val="dk1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grpSp>
        <p:nvGrpSpPr>
          <p:cNvPr id="10" name="Shape 10"/>
          <p:cNvGrpSpPr/>
          <p:nvPr/>
        </p:nvGrpSpPr>
        <p:grpSpPr>
          <a:xfrm>
            <a:off y="-1078" x="0"/>
            <a:ext cy="5144627" cx="1827407"/>
            <a:chOff y="-1438" x="0"/>
            <a:chExt cy="6859503" cx="798029"/>
          </a:xfrm>
        </p:grpSpPr>
        <p:sp>
          <p:nvSpPr>
            <p:cNvPr id="11" name="Shape 11"/>
            <p:cNvSpPr/>
            <p:nvPr/>
          </p:nvSpPr>
          <p:spPr>
            <a:xfrm>
              <a:off y="-1438" x="0"/>
              <a:ext cy="6858065" cx="798029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2" name="Shape 12"/>
            <p:cNvSpPr/>
            <p:nvPr/>
          </p:nvSpPr>
          <p:spPr>
            <a:xfrm>
              <a:off y="0" x="0"/>
              <a:ext cy="6858065" cx="399014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3" name="Shape 13"/>
          <p:cNvGrpSpPr/>
          <p:nvPr/>
        </p:nvGrpSpPr>
        <p:grpSpPr>
          <a:xfrm flipH="1">
            <a:off y="0" x="7316591"/>
            <a:ext cy="5144627" cx="1827407"/>
            <a:chOff y="-1438" x="0"/>
            <a:chExt cy="6859503" cx="798029"/>
          </a:xfrm>
        </p:grpSpPr>
        <p:sp>
          <p:nvSpPr>
            <p:cNvPr id="14" name="Shape 14"/>
            <p:cNvSpPr/>
            <p:nvPr/>
          </p:nvSpPr>
          <p:spPr>
            <a:xfrm>
              <a:off y="-1438" x="0"/>
              <a:ext cy="6858065" cx="798029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5" name="Shape 15"/>
            <p:cNvSpPr/>
            <p:nvPr/>
          </p:nvSpPr>
          <p:spPr>
            <a:xfrm>
              <a:off y="0" x="0"/>
              <a:ext cy="6858065" cx="399014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16" name="Shape 16"/>
          <p:cNvSpPr txBox="1"/>
          <p:nvPr>
            <p:ph type="ctrTitle"/>
          </p:nvPr>
        </p:nvSpPr>
        <p:spPr>
          <a:xfrm>
            <a:off y="1568184" x="685800"/>
            <a:ext cy="1238099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7" name="Shape 17"/>
          <p:cNvSpPr txBox="1"/>
          <p:nvPr>
            <p:ph idx="1" type="subTitle"/>
          </p:nvPr>
        </p:nvSpPr>
        <p:spPr>
          <a:xfrm>
            <a:off y="2914650" x="685800"/>
            <a:ext cy="658500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1pPr>
            <a:lvl2pPr algn="ctr">
              <a:spcBef>
                <a:spcPts val="0"/>
              </a:spcBef>
              <a:buClr>
                <a:schemeClr val="lt2"/>
              </a:buClr>
              <a:buNone/>
              <a:defRPr>
                <a:solidFill>
                  <a:schemeClr val="lt2"/>
                </a:solidFill>
              </a:defRPr>
            </a:lvl2pPr>
            <a:lvl3pPr algn="ctr">
              <a:spcBef>
                <a:spcPts val="0"/>
              </a:spcBef>
              <a:buClr>
                <a:schemeClr val="lt2"/>
              </a:buClr>
              <a:buNone/>
              <a:defRPr>
                <a:solidFill>
                  <a:schemeClr val="lt2"/>
                </a:solidFill>
              </a:defRPr>
            </a:lvl3pPr>
            <a:lvl4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4pPr>
            <a:lvl5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5pPr>
            <a:lvl6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6pPr>
            <a:lvl7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7pPr>
            <a:lvl8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8pPr>
            <a:lvl9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18" name="Shape 18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9" name="Shape 1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0" name="Shape 20"/>
          <p:cNvSpPr/>
          <p:nvPr/>
        </p:nvSpPr>
        <p:spPr>
          <a:xfrm>
            <a:off y="-1078" x="0"/>
            <a:ext cy="1144199" cx="9144000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grpSp>
        <p:nvGrpSpPr>
          <p:cNvPr id="21" name="Shape 21"/>
          <p:cNvGrpSpPr/>
          <p:nvPr/>
        </p:nvGrpSpPr>
        <p:grpSpPr>
          <a:xfrm>
            <a:off y="-1078" x="0"/>
            <a:ext cy="5144627" cx="649180"/>
            <a:chOff y="-1438" x="0"/>
            <a:chExt cy="6859503" cx="649180"/>
          </a:xfrm>
        </p:grpSpPr>
        <p:sp>
          <p:nvSpPr>
            <p:cNvPr id="22" name="Shape 22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5A6378">
                <a:alpha val="9803"/>
              </a:srgb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23" name="Shape 23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24" name="Shape 24"/>
          <p:cNvGrpSpPr/>
          <p:nvPr/>
        </p:nvGrpSpPr>
        <p:grpSpPr>
          <a:xfrm flipH="1">
            <a:off y="0" x="8494493"/>
            <a:ext cy="5144627" cx="649180"/>
            <a:chOff y="-1438" x="0"/>
            <a:chExt cy="6859503" cx="649180"/>
          </a:xfrm>
        </p:grpSpPr>
        <p:sp>
          <p:nvSpPr>
            <p:cNvPr id="25" name="Shape 25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5A6378">
                <a:alpha val="9803"/>
              </a:srgb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26" name="Shape 26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27" name="Shape 27"/>
          <p:cNvSpPr/>
          <p:nvPr/>
        </p:nvSpPr>
        <p:spPr>
          <a:xfrm>
            <a:off y="4743450" x="0"/>
            <a:ext cy="401099" cx="9144000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8" name="Shape 28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9" name="Shape 29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31" name="Shape 3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2" name="Shape 32"/>
          <p:cNvSpPr/>
          <p:nvPr/>
        </p:nvSpPr>
        <p:spPr>
          <a:xfrm>
            <a:off y="-1078" x="0"/>
            <a:ext cy="1144199" cx="9144000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grpSp>
        <p:nvGrpSpPr>
          <p:cNvPr id="33" name="Shape 33"/>
          <p:cNvGrpSpPr/>
          <p:nvPr/>
        </p:nvGrpSpPr>
        <p:grpSpPr>
          <a:xfrm>
            <a:off y="-1078" x="0"/>
            <a:ext cy="5144627" cx="649180"/>
            <a:chOff y="-1438" x="0"/>
            <a:chExt cy="6859503" cx="649180"/>
          </a:xfrm>
        </p:grpSpPr>
        <p:sp>
          <p:nvSpPr>
            <p:cNvPr id="34" name="Shape 34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35" name="Shape 35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36" name="Shape 36"/>
          <p:cNvGrpSpPr/>
          <p:nvPr/>
        </p:nvGrpSpPr>
        <p:grpSpPr>
          <a:xfrm flipH="1">
            <a:off y="0" x="8494493"/>
            <a:ext cy="5144627" cx="649180"/>
            <a:chOff y="-1438" x="0"/>
            <a:chExt cy="6859503" cx="649180"/>
          </a:xfrm>
        </p:grpSpPr>
        <p:sp>
          <p:nvSpPr>
            <p:cNvPr id="37" name="Shape 37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5A6378">
                <a:alpha val="9803"/>
              </a:srgb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38" name="Shape 38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39" name="Shape 39"/>
          <p:cNvSpPr/>
          <p:nvPr/>
        </p:nvSpPr>
        <p:spPr>
          <a:xfrm>
            <a:off y="4743450" x="0"/>
            <a:ext cy="401099" cx="9144000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0" name="Shape 40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y="1200150" x="457200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42" name="Shape 42"/>
          <p:cNvSpPr txBox="1"/>
          <p:nvPr>
            <p:ph idx="2" type="body"/>
          </p:nvPr>
        </p:nvSpPr>
        <p:spPr>
          <a:xfrm>
            <a:off y="1200150" x="4692273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44" name="Shape 4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5" name="Shape 45"/>
          <p:cNvSpPr/>
          <p:nvPr/>
        </p:nvSpPr>
        <p:spPr>
          <a:xfrm>
            <a:off y="-1078" x="0"/>
            <a:ext cy="1144199" cx="9144000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grpSp>
        <p:nvGrpSpPr>
          <p:cNvPr id="46" name="Shape 46"/>
          <p:cNvGrpSpPr/>
          <p:nvPr/>
        </p:nvGrpSpPr>
        <p:grpSpPr>
          <a:xfrm>
            <a:off y="-1078" x="0"/>
            <a:ext cy="5144627" cx="649180"/>
            <a:chOff y="-1438" x="0"/>
            <a:chExt cy="6859503" cx="649180"/>
          </a:xfrm>
        </p:grpSpPr>
        <p:sp>
          <p:nvSpPr>
            <p:cNvPr id="47" name="Shape 47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48" name="Shape 48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49" name="Shape 49"/>
          <p:cNvGrpSpPr/>
          <p:nvPr/>
        </p:nvGrpSpPr>
        <p:grpSpPr>
          <a:xfrm flipH="1">
            <a:off y="0" x="8494493"/>
            <a:ext cy="5144627" cx="649180"/>
            <a:chOff y="-1438" x="0"/>
            <a:chExt cy="6859503" cx="649180"/>
          </a:xfrm>
        </p:grpSpPr>
        <p:sp>
          <p:nvSpPr>
            <p:cNvPr id="50" name="Shape 50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1" name="Shape 51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52" name="Shape 52"/>
          <p:cNvSpPr/>
          <p:nvPr/>
        </p:nvSpPr>
        <p:spPr>
          <a:xfrm>
            <a:off y="4743450" x="0"/>
            <a:ext cy="401099" cx="9144000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3" name="Shape 53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54" name="Shape 54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55" name="Shape 5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6" name="Shape 56"/>
          <p:cNvSpPr/>
          <p:nvPr/>
        </p:nvSpPr>
        <p:spPr>
          <a:xfrm>
            <a:off y="-1078" x="0"/>
            <a:ext cy="1144199" cx="9144000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grpSp>
        <p:nvGrpSpPr>
          <p:cNvPr id="57" name="Shape 57"/>
          <p:cNvGrpSpPr/>
          <p:nvPr/>
        </p:nvGrpSpPr>
        <p:grpSpPr>
          <a:xfrm>
            <a:off y="-1078" x="0"/>
            <a:ext cy="5144627" cx="649180"/>
            <a:chOff y="-1438" x="0"/>
            <a:chExt cy="6859503" cx="649180"/>
          </a:xfrm>
        </p:grpSpPr>
        <p:sp>
          <p:nvSpPr>
            <p:cNvPr id="58" name="Shape 58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9" name="Shape 59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60" name="Shape 60"/>
          <p:cNvGrpSpPr/>
          <p:nvPr/>
        </p:nvGrpSpPr>
        <p:grpSpPr>
          <a:xfrm flipH="1">
            <a:off y="0" x="8494493"/>
            <a:ext cy="5144627" cx="649180"/>
            <a:chOff y="-1438" x="0"/>
            <a:chExt cy="6859503" cx="649180"/>
          </a:xfrm>
        </p:grpSpPr>
        <p:sp>
          <p:nvSpPr>
            <p:cNvPr id="61" name="Shape 61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2" name="Shape 62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63" name="Shape 63"/>
          <p:cNvSpPr/>
          <p:nvPr/>
        </p:nvSpPr>
        <p:spPr>
          <a:xfrm>
            <a:off y="4743450" x="0"/>
            <a:ext cy="401099" cx="9144000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y="4406309" x="457200"/>
            <a:ext cy="5195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1800">
                <a:solidFill>
                  <a:schemeClr val="lt2"/>
                </a:solidFill>
              </a:defRPr>
            </a:lvl1pPr>
          </a:lstStyle>
          <a:p/>
        </p:txBody>
      </p:sp>
      <p:sp>
        <p:nvSpPr>
          <p:cNvPr id="65" name="Shape 65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66" name="Shape 6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7" name="Shape 67"/>
          <p:cNvSpPr/>
          <p:nvPr/>
        </p:nvSpPr>
        <p:spPr>
          <a:xfrm>
            <a:off y="-1078" x="0"/>
            <a:ext cy="1144199" cx="9144000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grpSp>
        <p:nvGrpSpPr>
          <p:cNvPr id="68" name="Shape 68"/>
          <p:cNvGrpSpPr/>
          <p:nvPr/>
        </p:nvGrpSpPr>
        <p:grpSpPr>
          <a:xfrm>
            <a:off y="-1078" x="0"/>
            <a:ext cy="5144627" cx="649180"/>
            <a:chOff y="-1438" x="0"/>
            <a:chExt cy="6859503" cx="649180"/>
          </a:xfrm>
        </p:grpSpPr>
        <p:sp>
          <p:nvSpPr>
            <p:cNvPr id="69" name="Shape 69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0" name="Shape 70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71" name="Shape 71"/>
          <p:cNvGrpSpPr/>
          <p:nvPr/>
        </p:nvGrpSpPr>
        <p:grpSpPr>
          <a:xfrm flipH="1">
            <a:off y="0" x="8494493"/>
            <a:ext cy="5144627" cx="649180"/>
            <a:chOff y="-1438" x="0"/>
            <a:chExt cy="6859503" cx="649180"/>
          </a:xfrm>
        </p:grpSpPr>
        <p:sp>
          <p:nvSpPr>
            <p:cNvPr id="72" name="Shape 72"/>
            <p:cNvSpPr/>
            <p:nvPr/>
          </p:nvSpPr>
          <p:spPr>
            <a:xfrm>
              <a:off y="-1438" x="0"/>
              <a:ext cy="6858065" cx="649180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3" name="Shape 73"/>
            <p:cNvSpPr/>
            <p:nvPr/>
          </p:nvSpPr>
          <p:spPr>
            <a:xfrm>
              <a:off y="0" x="0"/>
              <a:ext cy="6858065" cx="500331"/>
            </a:xfrm>
            <a:custGeom>
              <a:pathLst>
                <a:path w="500332" extrusionOk="0" h="6875253">
                  <a:moveTo>
                    <a:pt y="0" x="0"/>
                  </a:moveTo>
                  <a:lnTo>
                    <a:pt y="0" x="500332"/>
                  </a:lnTo>
                  <a:lnTo>
                    <a:pt y="6875253" x="301925"/>
                  </a:lnTo>
                  <a:lnTo>
                    <a:pt y="6875253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74" name="Shape 74"/>
          <p:cNvSpPr/>
          <p:nvPr/>
        </p:nvSpPr>
        <p:spPr>
          <a:xfrm>
            <a:off y="4743450" x="0"/>
            <a:ext cy="401099" cx="9144000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5" name="Shape 75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2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dk2"/>
            </a:gs>
            <a:gs pos="100000">
              <a:schemeClr val="dk1"/>
            </a:gs>
          </a:gsLst>
          <a:path path="circle">
            <a:fillToRect t="50%" b="50%" r="50%" l="50%"/>
          </a:path>
          <a:tileRect/>
        </a:gra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b="1" sz="36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600"/>
              </a:spcBef>
              <a:buClr>
                <a:schemeClr val="lt1"/>
              </a:buClr>
              <a:buSzPct val="100000"/>
              <a:buFont typeface="Trebuchet MS"/>
              <a:defRPr sz="30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>
              <a:spcBef>
                <a:spcPts val="480"/>
              </a:spcBef>
              <a:buClr>
                <a:schemeClr val="lt1"/>
              </a:buClr>
              <a:buSzPct val="100000"/>
              <a:buFont typeface="Trebuchet MS"/>
              <a:defRPr sz="24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>
              <a:spcBef>
                <a:spcPts val="480"/>
              </a:spcBef>
              <a:buClr>
                <a:schemeClr val="lt1"/>
              </a:buClr>
              <a:buSzPct val="100000"/>
              <a:buFont typeface="Trebuchet MS"/>
              <a:defRPr sz="24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>
            <a:lvl1pPr algn="r">
              <a:spcBef>
                <a:spcPts val="0"/>
              </a:spcBef>
              <a:buNone/>
              <a:defRPr sz="13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sldNum="0" hdr="0"/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3.xml" Type="http://schemas.openxmlformats.org/officeDocument/2006/relationships/slideLayout" Id="rId1"/><Relationship Target="../media/image01.jpg" Type="http://schemas.openxmlformats.org/officeDocument/2006/relationships/image" Id="rId3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6.xml" Type="http://schemas.openxmlformats.org/officeDocument/2006/relationships/slideLayout" Id="rId1"/><Relationship Target="../media/image00.jpg" Type="http://schemas.openxmlformats.org/officeDocument/2006/relationships/image" Id="rId3"/></Relationships>
</file>

<file path=ppt/slides/_rels/slide7.xml.rels><?xml version="1.0" encoding="UTF-8" standalone="yes"?><Relationships xmlns="http://schemas.openxmlformats.org/package/2006/relationships"><Relationship Target="../notesSlides/notesSlide7.xml" Type="http://schemas.openxmlformats.org/officeDocument/2006/relationships/notesSlide" Id="rId2"/><Relationship Target="../slideLayouts/slideLayout3.xml" Type="http://schemas.openxmlformats.org/officeDocument/2006/relationships/slideLayout" Id="rId1"/><Relationship Target="../media/image02.jpg" Type="http://schemas.openxmlformats.org/officeDocument/2006/relationships/image" Id="rId3"/></Relationships>
</file>

<file path=ppt/slides/_rels/slide8.xml.rels><?xml version="1.0" encoding="UTF-8" standalone="yes"?><Relationships xmlns="http://schemas.openxmlformats.org/package/2006/relationships"><Relationship Target="../notesSlides/notesSlide8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6" name="Shape 7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7" name="Shape 77"/>
          <p:cNvSpPr txBox="1"/>
          <p:nvPr>
            <p:ph type="ctrTitle"/>
          </p:nvPr>
        </p:nvSpPr>
        <p:spPr>
          <a:xfrm>
            <a:off y="1568184" x="685800"/>
            <a:ext cy="1238099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Slaves In the White House</a:t>
            </a:r>
          </a:p>
        </p:txBody>
      </p:sp>
      <p:sp>
        <p:nvSpPr>
          <p:cNvPr id="78" name="Shape 78"/>
          <p:cNvSpPr txBox="1"/>
          <p:nvPr>
            <p:ph idx="1" type="subTitle"/>
          </p:nvPr>
        </p:nvSpPr>
        <p:spPr>
          <a:xfrm>
            <a:off y="2914650" x="685800"/>
            <a:ext cy="658500" cx="77724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Friday, 27 February 2015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2" name="Shape 8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3" name="Shape 83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sz="3000" lang="en"/>
              <a:t>Presidents Who Were Once Slaveholders:</a:t>
            </a:r>
          </a:p>
        </p:txBody>
      </p:sp>
      <p:sp>
        <p:nvSpPr>
          <p:cNvPr id="84" name="Shape 84"/>
          <p:cNvSpPr txBox="1"/>
          <p:nvPr>
            <p:ph idx="1" type="body"/>
          </p:nvPr>
        </p:nvSpPr>
        <p:spPr>
          <a:xfrm>
            <a:off y="963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Martin Van Buren: 1 slave</a:t>
            </a:r>
          </a:p>
          <a:p>
            <a:pPr rtl="0"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William Henry Harrison: 11 slaves</a:t>
            </a:r>
          </a:p>
          <a:p>
            <a:pPr rtl="0"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Andrew Johnson: 8 slaves</a:t>
            </a:r>
          </a:p>
          <a:p>
            <a:pPr rtl="0"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Ulysses S. Grant: 5 slaves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8" name="Shape 8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9" name="Shape 89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sz="2300" lang="en"/>
              <a:t>Presidents Who Owned Slaves While In the White House:</a:t>
            </a:r>
          </a:p>
        </p:txBody>
      </p:sp>
      <p:sp>
        <p:nvSpPr>
          <p:cNvPr id="90" name="Shape 90"/>
          <p:cNvSpPr txBox="1"/>
          <p:nvPr>
            <p:ph idx="1" type="body"/>
          </p:nvPr>
        </p:nvSpPr>
        <p:spPr>
          <a:xfrm>
            <a:off y="1063375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George Washington: 250-350 slaves</a:t>
            </a:r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Thomas Jefferson: 200 slaves</a:t>
            </a:r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James Madison: more than 100 slaves</a:t>
            </a:r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James Monroe: 75 slaves</a:t>
            </a:r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Andrew Jackson: fewer than 200 slaves</a:t>
            </a:r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John Tyler: 70 slaves</a:t>
            </a:r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James Polk: 25 slaves</a:t>
            </a:r>
          </a:p>
          <a:p>
            <a:pPr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Zachary Taylor: fewer than 150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4" name="Shape 9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5" name="Shape 9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George Washington</a:t>
            </a:r>
          </a:p>
        </p:txBody>
      </p:sp>
      <p:sp>
        <p:nvSpPr>
          <p:cNvPr id="96" name="Shape 96"/>
          <p:cNvSpPr txBox="1"/>
          <p:nvPr>
            <p:ph idx="1" type="body"/>
          </p:nvPr>
        </p:nvSpPr>
        <p:spPr>
          <a:xfrm>
            <a:off y="1200150" x="4858375"/>
            <a:ext cy="3725699" cx="38283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Convinced others to place the capital of the US in a slave state</a:t>
            </a:r>
          </a:p>
          <a:p>
            <a:pPr rtl="0" lvl="1" indent="-381000" marL="914400">
              <a:spcBef>
                <a:spcPts val="0"/>
              </a:spcBef>
              <a:buClr>
                <a:schemeClr val="lt1"/>
              </a:buClr>
              <a:buSzPct val="80000"/>
              <a:buFont typeface="Trebuchet MS"/>
              <a:buChar char="-"/>
            </a:pPr>
            <a:r>
              <a:rPr lang="en"/>
              <a:t>Originally the capital was going to be in New York City</a:t>
            </a:r>
          </a:p>
        </p:txBody>
      </p:sp>
      <p:pic>
        <p:nvPicPr>
          <p:cNvPr id="97" name="Shape 9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y="1786762" x="457200"/>
            <a:ext cy="2552474" cx="432652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1" name="Shape 10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2" name="Shape 102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George Washington (continued)</a:t>
            </a:r>
          </a:p>
        </p:txBody>
      </p:sp>
      <p:sp>
        <p:nvSpPr>
          <p:cNvPr id="103" name="Shape 103"/>
          <p:cNvSpPr txBox="1"/>
          <p:nvPr>
            <p:ph idx="1" type="body"/>
          </p:nvPr>
        </p:nvSpPr>
        <p:spPr>
          <a:xfrm>
            <a:off y="10019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First became a slave owner at the age of 11</a:t>
            </a:r>
          </a:p>
          <a:p>
            <a:pPr rtl="0"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Washington received more slaves when he married his wife, Martha</a:t>
            </a:r>
          </a:p>
          <a:p>
            <a:pPr rtl="0"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Mixed accounts of slave treatment</a:t>
            </a:r>
          </a:p>
          <a:p>
            <a:pPr rtl="0" lvl="1" indent="-381000" marL="914400">
              <a:spcBef>
                <a:spcPts val="0"/>
              </a:spcBef>
              <a:buClr>
                <a:schemeClr val="lt1"/>
              </a:buClr>
              <a:buSzPct val="80000"/>
              <a:buFont typeface="Trebuchet MS"/>
              <a:buChar char="-"/>
            </a:pPr>
            <a:r>
              <a:rPr lang="en"/>
              <a:t>Runaway slaves</a:t>
            </a:r>
          </a:p>
          <a:p>
            <a:pPr rtl="0" lvl="1" indent="-381000" marL="914400">
              <a:spcBef>
                <a:spcPts val="0"/>
              </a:spcBef>
              <a:buClr>
                <a:schemeClr val="lt1"/>
              </a:buClr>
              <a:buSzPct val="80000"/>
              <a:buFont typeface="Trebuchet MS"/>
              <a:buChar char="-"/>
            </a:pPr>
            <a:r>
              <a:rPr lang="en"/>
              <a:t>Slave auctions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7" name="Shape 10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pic>
        <p:nvPicPr>
          <p:cNvPr id="108" name="Shape 10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y="416512" x="1520700"/>
            <a:ext cy="4310475" cx="6281724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2" name="Shape 11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3" name="Shape 113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Thomas Jefferson</a:t>
            </a:r>
          </a:p>
        </p:txBody>
      </p:sp>
      <p:sp>
        <p:nvSpPr>
          <p:cNvPr id="114" name="Shape 114"/>
          <p:cNvSpPr txBox="1"/>
          <p:nvPr>
            <p:ph idx="1" type="body"/>
          </p:nvPr>
        </p:nvSpPr>
        <p:spPr>
          <a:xfrm>
            <a:off y="1200150" x="4692273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Sally Hemings Scandal</a:t>
            </a:r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Jefferson Y- Chromosome</a:t>
            </a:r>
          </a:p>
          <a:p>
            <a:pPr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Randolph Jefferson </a:t>
            </a:r>
          </a:p>
        </p:txBody>
      </p:sp>
      <p:pic>
        <p:nvPicPr>
          <p:cNvPr id="115" name="Shape 1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y="1200150" x="1161125"/>
            <a:ext cy="3397823" cx="284480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9" name="Shape 11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0" name="Shape 120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Random Facts:</a:t>
            </a:r>
          </a:p>
        </p:txBody>
      </p:sp>
      <p:sp>
        <p:nvSpPr>
          <p:cNvPr id="121" name="Shape 121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Slavery was called “the peculiar institution”</a:t>
            </a:r>
          </a:p>
          <a:p>
            <a:pPr rtl="0"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 lvl="0" indent="-419100" marL="45720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Char char="-"/>
            </a:pPr>
            <a:r>
              <a:rPr lang="en"/>
              <a:t>Abraham Lincoln fought the Civil War in a slave city</a:t>
            </a:r>
          </a:p>
          <a:p>
            <a:pPr rtl="0" lvl="1" indent="-381000" marL="914400">
              <a:spcBef>
                <a:spcPts val="0"/>
              </a:spcBef>
              <a:buClr>
                <a:schemeClr val="lt1"/>
              </a:buClr>
              <a:buSzPct val="80000"/>
              <a:buFont typeface="Trebuchet MS"/>
              <a:buChar char="-"/>
            </a:pPr>
            <a:r>
              <a:rPr lang="en"/>
              <a:t>The White House was staffed straight through the end of the war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potlight">
  <a:themeElements>
    <a:clrScheme name="Custom 439">
      <a:dk1>
        <a:srgbClr val="000000"/>
      </a:dk1>
      <a:lt1>
        <a:srgbClr val="FFFFFF"/>
      </a:lt1>
      <a:dk2>
        <a:srgbClr val="5C6E95"/>
      </a:dk2>
      <a:lt2>
        <a:srgbClr val="ACB4C2"/>
      </a:lt2>
      <a:accent1>
        <a:srgbClr val="667E50"/>
      </a:accent1>
      <a:accent2>
        <a:srgbClr val="CFBF73"/>
      </a:accent2>
      <a:accent3>
        <a:srgbClr val="8C7C82"/>
      </a:accent3>
      <a:accent4>
        <a:srgbClr val="9ABF87"/>
      </a:accent4>
      <a:accent5>
        <a:srgbClr val="CF9462"/>
      </a:accent5>
      <a:accent6>
        <a:srgbClr val="A25642"/>
      </a:accent6>
      <a:hlink>
        <a:srgbClr val="5173A5"/>
      </a:hlink>
      <a:folHlink>
        <a:srgbClr val="687282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